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Figtree"/>
      <p:regular r:id="rId18"/>
      <p:bold r:id="rId19"/>
      <p:italic r:id="rId20"/>
      <p:boldItalic r:id="rId21"/>
    </p:embeddedFont>
    <p:embeddedFont>
      <p:font typeface="Figtree ExtraBold"/>
      <p:bold r:id="rId22"/>
      <p:boldItalic r:id="rId23"/>
    </p:embeddedFont>
    <p:embeddedFont>
      <p:font typeface="Figtree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gtree-italic.fntdata"/><Relationship Id="rId22" Type="http://schemas.openxmlformats.org/officeDocument/2006/relationships/font" Target="fonts/FigtreeExtraBold-bold.fntdata"/><Relationship Id="rId21" Type="http://schemas.openxmlformats.org/officeDocument/2006/relationships/font" Target="fonts/Figtree-boldItalic.fntdata"/><Relationship Id="rId24" Type="http://schemas.openxmlformats.org/officeDocument/2006/relationships/font" Target="fonts/FigtreeSemiBold-regular.fntdata"/><Relationship Id="rId23" Type="http://schemas.openxmlformats.org/officeDocument/2006/relationships/font" Target="fonts/FigtreeExtra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gtreeSemiBold-italic.fntdata"/><Relationship Id="rId25" Type="http://schemas.openxmlformats.org/officeDocument/2006/relationships/font" Target="fonts/FigtreeSemiBold-bold.fntdata"/><Relationship Id="rId27" Type="http://schemas.openxmlformats.org/officeDocument/2006/relationships/font" Target="fonts/Figtree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Figtree-bold.fntdata"/><Relationship Id="rId18" Type="http://schemas.openxmlformats.org/officeDocument/2006/relationships/font" Target="fonts/Figtre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c691b7af5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4c691b7af5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c691b7af5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4c691b7af5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4c691b7af5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4c691b7af5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691b7af5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691b7af5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c691b7af5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c691b7af5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4c691b7af5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4c691b7af5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c691b7af5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c691b7af5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4c691b7af5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4c691b7af5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use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4c691b7af5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4c691b7af5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c691b7af5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c691b7af5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4c691b7af5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4c691b7af5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3" name="Google Shape;103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3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3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3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3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3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3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4"/>
          <p:cNvGrpSpPr/>
          <p:nvPr/>
        </p:nvGrpSpPr>
        <p:grpSpPr>
          <a:xfrm>
            <a:off x="81" y="-57"/>
            <a:ext cx="9144360" cy="5143800"/>
            <a:chOff x="81" y="-57"/>
            <a:chExt cx="9144360" cy="5143800"/>
          </a:xfrm>
        </p:grpSpPr>
        <p:sp>
          <p:nvSpPr>
            <p:cNvPr id="174" name="Google Shape;174;p34"/>
            <p:cNvSpPr/>
            <p:nvPr/>
          </p:nvSpPr>
          <p:spPr>
            <a:xfrm rot="-5400000">
              <a:off x="-735519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 rot="-5400000">
              <a:off x="200036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 rot="-5400000">
              <a:off x="473624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177" name="Google Shape;177;p34"/>
          <p:cNvSpPr txBox="1"/>
          <p:nvPr>
            <p:ph type="ctrTitle"/>
          </p:nvPr>
        </p:nvSpPr>
        <p:spPr>
          <a:xfrm>
            <a:off x="429300" y="1681700"/>
            <a:ext cx="8285400" cy="13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 type="secHead">
  <p:cSld name="SECTION_HEADER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5"/>
          <p:cNvGrpSpPr/>
          <p:nvPr/>
        </p:nvGrpSpPr>
        <p:grpSpPr>
          <a:xfrm>
            <a:off x="1500" y="656450"/>
            <a:ext cx="9144473" cy="4268250"/>
            <a:chOff x="1500" y="656450"/>
            <a:chExt cx="9144473" cy="4268250"/>
          </a:xfrm>
        </p:grpSpPr>
        <p:sp>
          <p:nvSpPr>
            <p:cNvPr id="181" name="Google Shape;181;p35"/>
            <p:cNvSpPr/>
            <p:nvPr/>
          </p:nvSpPr>
          <p:spPr>
            <a:xfrm rot="-5400000">
              <a:off x="3342986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 rot="-5400000">
              <a:off x="462150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2401856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84" name="Google Shape;184;p35"/>
            <p:cNvSpPr/>
            <p:nvPr/>
          </p:nvSpPr>
          <p:spPr>
            <a:xfrm rot="-5400000">
              <a:off x="6223823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 rot="-5400000">
              <a:off x="3342986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 rot="-5400000">
              <a:off x="462150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7" name="Google Shape;187;p35"/>
            <p:cNvSpPr/>
            <p:nvPr/>
          </p:nvSpPr>
          <p:spPr>
            <a:xfrm rot="-5400000">
              <a:off x="6223823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5282615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191" name="Google Shape;191;p3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3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6" name="Google Shape;196;p35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SECTION_HEADER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01" name="Google Shape;201;p3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3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6" name="Google Shape;206;p36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 type="tx">
  <p:cSld name="TITLE_AND_BODY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/>
          <p:nvPr/>
        </p:nvSpPr>
        <p:spPr>
          <a:xfrm>
            <a:off x="0" y="635100"/>
            <a:ext cx="4572000" cy="4289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/>
          <p:nvPr>
            <p:ph idx="2" type="pic"/>
          </p:nvPr>
        </p:nvSpPr>
        <p:spPr>
          <a:xfrm>
            <a:off x="4572000" y="635100"/>
            <a:ext cx="4572000" cy="428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639300" y="1960688"/>
            <a:ext cx="3293400" cy="5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9pPr>
          </a:lstStyle>
          <a:p/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39300" y="2675513"/>
            <a:ext cx="3293400" cy="8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213" name="Google Shape;213;p3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" name="Google Shape;215;p3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8" name="Google Shape;218;p37"/>
          <p:cNvSpPr txBox="1"/>
          <p:nvPr>
            <p:ph idx="3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4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1" type="twoColTx">
  <p:cSld name="TITLE_AND_TWO_COLUMNS">
    <p:bg>
      <p:bgPr>
        <a:solidFill>
          <a:schemeClr val="accen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8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grpSp>
        <p:nvGrpSpPr>
          <p:cNvPr id="225" name="Google Shape;225;p38"/>
          <p:cNvGrpSpPr/>
          <p:nvPr/>
        </p:nvGrpSpPr>
        <p:grpSpPr>
          <a:xfrm>
            <a:off x="1275" y="1477575"/>
            <a:ext cx="9142725" cy="3447039"/>
            <a:chOff x="1275" y="1477575"/>
            <a:chExt cx="9142725" cy="3447039"/>
          </a:xfrm>
        </p:grpSpPr>
        <p:sp>
          <p:nvSpPr>
            <p:cNvPr id="226" name="Google Shape;226;p38"/>
            <p:cNvSpPr/>
            <p:nvPr/>
          </p:nvSpPr>
          <p:spPr>
            <a:xfrm rot="5400000">
              <a:off x="644025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 rot="5400000">
              <a:off x="3690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 rot="5400000">
              <a:off x="6738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9" name="Google Shape;229;p38"/>
            <p:cNvSpPr/>
            <p:nvPr/>
          </p:nvSpPr>
          <p:spPr>
            <a:xfrm rot="5400000">
              <a:off x="644025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30" name="Google Shape;230;p38"/>
            <p:cNvSpPr/>
            <p:nvPr/>
          </p:nvSpPr>
          <p:spPr>
            <a:xfrm rot="5400000">
              <a:off x="3691388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31" name="Google Shape;231;p38"/>
            <p:cNvSpPr/>
            <p:nvPr/>
          </p:nvSpPr>
          <p:spPr>
            <a:xfrm rot="5400000">
              <a:off x="6738750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32" name="Google Shape;232;p38"/>
          <p:cNvSpPr txBox="1"/>
          <p:nvPr>
            <p:ph idx="2" type="title"/>
          </p:nvPr>
        </p:nvSpPr>
        <p:spPr>
          <a:xfrm>
            <a:off x="3409838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409838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3" type="title"/>
          </p:nvPr>
        </p:nvSpPr>
        <p:spPr>
          <a:xfrm>
            <a:off x="362475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5" name="Google Shape;235;p38"/>
          <p:cNvSpPr txBox="1"/>
          <p:nvPr>
            <p:ph idx="4" type="body"/>
          </p:nvPr>
        </p:nvSpPr>
        <p:spPr>
          <a:xfrm>
            <a:off x="362475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5" type="title"/>
          </p:nvPr>
        </p:nvSpPr>
        <p:spPr>
          <a:xfrm>
            <a:off x="6457200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7" name="Google Shape;237;p38"/>
          <p:cNvSpPr txBox="1"/>
          <p:nvPr>
            <p:ph idx="6" type="body"/>
          </p:nvPr>
        </p:nvSpPr>
        <p:spPr>
          <a:xfrm>
            <a:off x="6457200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7" type="title"/>
          </p:nvPr>
        </p:nvSpPr>
        <p:spPr>
          <a:xfrm>
            <a:off x="362475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9" name="Google Shape;239;p38"/>
          <p:cNvSpPr txBox="1"/>
          <p:nvPr>
            <p:ph idx="8" type="body"/>
          </p:nvPr>
        </p:nvSpPr>
        <p:spPr>
          <a:xfrm>
            <a:off x="362475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9" type="title"/>
          </p:nvPr>
        </p:nvSpPr>
        <p:spPr>
          <a:xfrm>
            <a:off x="340920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41" name="Google Shape;241;p38"/>
          <p:cNvSpPr txBox="1"/>
          <p:nvPr>
            <p:ph idx="13" type="body"/>
          </p:nvPr>
        </p:nvSpPr>
        <p:spPr>
          <a:xfrm>
            <a:off x="340920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14" type="title"/>
          </p:nvPr>
        </p:nvSpPr>
        <p:spPr>
          <a:xfrm>
            <a:off x="638115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43" name="Google Shape;243;p38"/>
          <p:cNvSpPr txBox="1"/>
          <p:nvPr>
            <p:ph idx="15" type="body"/>
          </p:nvPr>
        </p:nvSpPr>
        <p:spPr>
          <a:xfrm>
            <a:off x="638115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4" name="Google Shape;244;p3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6" name="Google Shape;246;p38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1" type="titleOnly">
  <p:cSld name="TITLE_ONLY">
    <p:bg>
      <p:bgPr>
        <a:solidFill>
          <a:schemeClr val="accent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" name="Google Shape;251;p3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" name="Google Shape;252;p39"/>
          <p:cNvGrpSpPr/>
          <p:nvPr/>
        </p:nvGrpSpPr>
        <p:grpSpPr>
          <a:xfrm>
            <a:off x="1" y="656600"/>
            <a:ext cx="9143948" cy="4268310"/>
            <a:chOff x="1" y="656600"/>
            <a:chExt cx="9143948" cy="4268310"/>
          </a:xfrm>
        </p:grpSpPr>
        <p:sp>
          <p:nvSpPr>
            <p:cNvPr id="253" name="Google Shape;253;p39"/>
            <p:cNvSpPr/>
            <p:nvPr/>
          </p:nvSpPr>
          <p:spPr>
            <a:xfrm>
              <a:off x="1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2193874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1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2193874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73232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4533576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6727449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4533576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6727449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5406807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63" name="Google Shape;263;p39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67" name="Google Shape;267;p39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8" name="Google Shape;268;p3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69" name="Google Shape;269;p3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0" name="Google Shape;270;p39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1">
  <p:cSld name="ONE_COLUMN_TEXT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" name="Google Shape;275;p40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40"/>
          <p:cNvGrpSpPr/>
          <p:nvPr/>
        </p:nvGrpSpPr>
        <p:grpSpPr>
          <a:xfrm>
            <a:off x="1675" y="656598"/>
            <a:ext cx="9143766" cy="4268100"/>
            <a:chOff x="1675" y="656598"/>
            <a:chExt cx="9143766" cy="4268100"/>
          </a:xfrm>
        </p:grpSpPr>
        <p:sp>
          <p:nvSpPr>
            <p:cNvPr id="277" name="Google Shape;277;p40"/>
            <p:cNvSpPr/>
            <p:nvPr/>
          </p:nvSpPr>
          <p:spPr>
            <a:xfrm>
              <a:off x="1675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2977708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953741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80" name="Google Shape;280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40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282" name="Google Shape;282;p40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85" name="Google Shape;285;p40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6" name="Google Shape;286;p40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8" name="Google Shape;288;p40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2">
  <p:cSld name="MAIN_POINT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1"/>
          <p:cNvGrpSpPr/>
          <p:nvPr/>
        </p:nvGrpSpPr>
        <p:grpSpPr>
          <a:xfrm>
            <a:off x="-25" y="656852"/>
            <a:ext cx="9144036" cy="4268100"/>
            <a:chOff x="-25" y="656852"/>
            <a:chExt cx="9144036" cy="4268100"/>
          </a:xfrm>
        </p:grpSpPr>
        <p:sp>
          <p:nvSpPr>
            <p:cNvPr id="292" name="Google Shape;292;p41"/>
            <p:cNvSpPr/>
            <p:nvPr/>
          </p:nvSpPr>
          <p:spPr>
            <a:xfrm rot="-5400000">
              <a:off x="3345537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 rot="-5400000">
              <a:off x="4657144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 rot="-5400000">
              <a:off x="5968811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 rot="-5400000">
              <a:off x="-1092925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 rot="-5400000">
              <a:off x="218682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 rot="-5400000">
              <a:off x="1530349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98" name="Google Shape;298;p41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0" name="Google Shape;300;p41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1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05" name="Google Shape;305;p41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6" name="Google Shape;306;p41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8" name="Google Shape;308;p41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2">
  <p:cSld name="SECTION_TITLE_AND_DESCRIPTION_1">
    <p:bg>
      <p:bgPr>
        <a:solidFill>
          <a:schemeClr val="accen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2"/>
          <p:cNvGrpSpPr/>
          <p:nvPr/>
        </p:nvGrpSpPr>
        <p:grpSpPr>
          <a:xfrm>
            <a:off x="0" y="655700"/>
            <a:ext cx="9143980" cy="4282350"/>
            <a:chOff x="0" y="655700"/>
            <a:chExt cx="9143980" cy="4282350"/>
          </a:xfrm>
        </p:grpSpPr>
        <p:sp>
          <p:nvSpPr>
            <p:cNvPr id="312" name="Google Shape;312;p42"/>
            <p:cNvSpPr/>
            <p:nvPr/>
          </p:nvSpPr>
          <p:spPr>
            <a:xfrm>
              <a:off x="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 flipH="1" rot="10800000">
              <a:off x="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301799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 flipH="1" rot="10800000">
              <a:off x="301799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603598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 flipH="1" rot="10800000">
              <a:off x="603598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" name="Google Shape;320;p42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323" name="Google Shape;323;p42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5" name="Google Shape;325;p42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26" name="Google Shape;326;p42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7" name="Google Shape;327;p42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29" name="Google Shape;329;p42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30" name="Google Shape;330;p42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3">
  <p:cSld name="CAPTION_ONLY_1">
    <p:bg>
      <p:bgPr>
        <a:solidFill>
          <a:schemeClr val="accen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3"/>
          <p:cNvGrpSpPr/>
          <p:nvPr/>
        </p:nvGrpSpPr>
        <p:grpSpPr>
          <a:xfrm>
            <a:off x="45" y="656725"/>
            <a:ext cx="9144010" cy="4268100"/>
            <a:chOff x="45" y="656725"/>
            <a:chExt cx="9144010" cy="4268100"/>
          </a:xfrm>
        </p:grpSpPr>
        <p:sp>
          <p:nvSpPr>
            <p:cNvPr id="333" name="Google Shape;333;p43"/>
            <p:cNvSpPr/>
            <p:nvPr/>
          </p:nvSpPr>
          <p:spPr>
            <a:xfrm flipH="1" rot="-5400000">
              <a:off x="120255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 rot="5400000">
              <a:off x="-892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 flipH="1" rot="5400000">
              <a:off x="367344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 rot="-5400000">
              <a:off x="5768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7" name="Google Shape;337;p43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9" name="Google Shape;339;p43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3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341" name="Google Shape;341;p43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3" name="Google Shape;343;p43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4" name="Google Shape;344;p43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5" name="Google Shape;345;p43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7" name="Google Shape;347;p43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48" name="Google Shape;348;p43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3">
  <p:cSld name="BIG_NUMBER_2">
    <p:bg>
      <p:bgPr>
        <a:solidFill>
          <a:schemeClr val="accent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4"/>
          <p:cNvGrpSpPr/>
          <p:nvPr/>
        </p:nvGrpSpPr>
        <p:grpSpPr>
          <a:xfrm>
            <a:off x="0" y="650025"/>
            <a:ext cx="9143966" cy="4268100"/>
            <a:chOff x="0" y="650025"/>
            <a:chExt cx="9143966" cy="4268100"/>
          </a:xfrm>
        </p:grpSpPr>
        <p:sp>
          <p:nvSpPr>
            <p:cNvPr id="351" name="Google Shape;351;p44"/>
            <p:cNvSpPr/>
            <p:nvPr/>
          </p:nvSpPr>
          <p:spPr>
            <a:xfrm>
              <a:off x="0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037633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6075266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54" name="Google Shape;354;p44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4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359" name="Google Shape;359;p44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60" name="Google Shape;360;p44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1" name="Google Shape;361;p44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62" name="Google Shape;362;p44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3" name="Google Shape;363;p44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65" name="Google Shape;365;p44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66" name="Google Shape;366;p44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2">
  <p:cSld name="BIG_NUMBER_1_2">
    <p:bg>
      <p:bgPr>
        <a:solidFill>
          <a:schemeClr val="dk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5"/>
          <p:cNvGrpSpPr/>
          <p:nvPr/>
        </p:nvGrpSpPr>
        <p:grpSpPr>
          <a:xfrm>
            <a:off x="0" y="1477575"/>
            <a:ext cx="9145300" cy="3447050"/>
            <a:chOff x="0" y="1477575"/>
            <a:chExt cx="9145300" cy="3447050"/>
          </a:xfrm>
        </p:grpSpPr>
        <p:sp>
          <p:nvSpPr>
            <p:cNvPr id="369" name="Google Shape;369;p45"/>
            <p:cNvSpPr/>
            <p:nvPr/>
          </p:nvSpPr>
          <p:spPr>
            <a:xfrm>
              <a:off x="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60973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60973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0480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0480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5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sp>
        <p:nvSpPr>
          <p:cNvPr id="379" name="Google Shape;379;p45"/>
          <p:cNvSpPr txBox="1"/>
          <p:nvPr>
            <p:ph idx="2" type="title"/>
          </p:nvPr>
        </p:nvSpPr>
        <p:spPr>
          <a:xfrm>
            <a:off x="3409838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3409838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3" type="title"/>
          </p:nvPr>
        </p:nvSpPr>
        <p:spPr>
          <a:xfrm>
            <a:off x="362475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2" name="Google Shape;382;p45"/>
          <p:cNvSpPr txBox="1"/>
          <p:nvPr>
            <p:ph idx="4" type="body"/>
          </p:nvPr>
        </p:nvSpPr>
        <p:spPr>
          <a:xfrm>
            <a:off x="362475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3" name="Google Shape;383;p45"/>
          <p:cNvSpPr txBox="1"/>
          <p:nvPr>
            <p:ph idx="5" type="title"/>
          </p:nvPr>
        </p:nvSpPr>
        <p:spPr>
          <a:xfrm>
            <a:off x="6457200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4" name="Google Shape;384;p45"/>
          <p:cNvSpPr txBox="1"/>
          <p:nvPr>
            <p:ph idx="6" type="body"/>
          </p:nvPr>
        </p:nvSpPr>
        <p:spPr>
          <a:xfrm>
            <a:off x="6457200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5" name="Google Shape;385;p45"/>
          <p:cNvSpPr txBox="1"/>
          <p:nvPr>
            <p:ph idx="7" type="title"/>
          </p:nvPr>
        </p:nvSpPr>
        <p:spPr>
          <a:xfrm>
            <a:off x="362475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6" name="Google Shape;386;p45"/>
          <p:cNvSpPr txBox="1"/>
          <p:nvPr>
            <p:ph idx="8" type="body"/>
          </p:nvPr>
        </p:nvSpPr>
        <p:spPr>
          <a:xfrm>
            <a:off x="362475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7" name="Google Shape;387;p45"/>
          <p:cNvSpPr txBox="1"/>
          <p:nvPr>
            <p:ph idx="9" type="title"/>
          </p:nvPr>
        </p:nvSpPr>
        <p:spPr>
          <a:xfrm>
            <a:off x="340920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8" name="Google Shape;388;p45"/>
          <p:cNvSpPr txBox="1"/>
          <p:nvPr>
            <p:ph idx="13" type="body"/>
          </p:nvPr>
        </p:nvSpPr>
        <p:spPr>
          <a:xfrm>
            <a:off x="340920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9" name="Google Shape;389;p45"/>
          <p:cNvSpPr txBox="1"/>
          <p:nvPr>
            <p:ph idx="14" type="title"/>
          </p:nvPr>
        </p:nvSpPr>
        <p:spPr>
          <a:xfrm>
            <a:off x="638115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90" name="Google Shape;390;p45"/>
          <p:cNvSpPr txBox="1"/>
          <p:nvPr>
            <p:ph idx="15" type="body"/>
          </p:nvPr>
        </p:nvSpPr>
        <p:spPr>
          <a:xfrm>
            <a:off x="638115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91" name="Google Shape;391;p4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3" name="Google Shape;393;p45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94" name="Google Shape;394;p45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_NUMBER_1_1">
    <p:bg>
      <p:bgPr>
        <a:solidFill>
          <a:schemeClr val="lt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6"/>
          <p:cNvSpPr/>
          <p:nvPr/>
        </p:nvSpPr>
        <p:spPr>
          <a:xfrm>
            <a:off x="-150" y="656513"/>
            <a:ext cx="9144300" cy="42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0" name="Google Shape;400;p46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01" name="Google Shape;401;p4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2" name="Google Shape;402;p4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3" name="Google Shape;403;p46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04" name="Google Shape;404;p46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">
  <p:cSld name="BIG_NUMBER_1_1_1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47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407" name="Google Shape;407;p47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3" name="Google Shape;413;p47"/>
          <p:cNvSpPr txBox="1"/>
          <p:nvPr>
            <p:ph idx="2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4" name="Google Shape;414;p47"/>
          <p:cNvSpPr txBox="1"/>
          <p:nvPr>
            <p:ph idx="3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415" name="Google Shape;415;p47"/>
          <p:cNvSpPr txBox="1"/>
          <p:nvPr>
            <p:ph idx="4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6" name="Google Shape;416;p47"/>
          <p:cNvSpPr txBox="1"/>
          <p:nvPr>
            <p:ph idx="5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7" name="Google Shape;417;p47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418" name="Google Shape;418;p47"/>
          <p:cNvSpPr txBox="1"/>
          <p:nvPr>
            <p:ph idx="6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9" name="Google Shape;419;p47"/>
          <p:cNvSpPr txBox="1"/>
          <p:nvPr>
            <p:ph idx="7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20" name="Google Shape;420;p4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1" name="Google Shape;421;p4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424" name="Google Shape;424;p4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7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26" name="Google Shape;426;p47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, response">
  <p:cSld name="BIG_NUMBER_1_1_1_1_1">
    <p:bg>
      <p:bgPr>
        <a:solidFill>
          <a:schemeClr val="accent3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8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429" name="Google Shape;429;p48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4" name="Google Shape;434;p4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5" name="Google Shape;435;p4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6" name="Google Shape;436;p4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8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38" name="Google Shape;438;p4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9" name="Google Shape;439;p4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40" name="Google Shape;440;p48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41" name="Google Shape;441;p48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">
  <p:cSld name="BIG_NUMBER_1_1_1_1_2">
    <p:bg>
      <p:bgPr>
        <a:solidFill>
          <a:schemeClr val="accent2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9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444" name="Google Shape;444;p49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448" name="Google Shape;448;p49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2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0" name="Google Shape;450;p49"/>
          <p:cNvSpPr txBox="1"/>
          <p:nvPr>
            <p:ph idx="3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1" name="Google Shape;451;p49"/>
          <p:cNvSpPr txBox="1"/>
          <p:nvPr>
            <p:ph idx="4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2" name="Google Shape;452;p49"/>
          <p:cNvSpPr txBox="1"/>
          <p:nvPr>
            <p:ph idx="5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3" name="Google Shape;453;p49"/>
          <p:cNvSpPr txBox="1"/>
          <p:nvPr>
            <p:ph idx="6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4" name="Google Shape;454;p49"/>
          <p:cNvSpPr txBox="1"/>
          <p:nvPr>
            <p:ph idx="7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5" name="Google Shape;455;p4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56" name="Google Shape;456;p4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459" name="Google Shape;459;p4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9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, response">
  <p:cSld name="BIG_NUMBER_1_1_1_1_1_2">
    <p:bg>
      <p:bgPr>
        <a:solidFill>
          <a:schemeClr val="accent3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50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464" name="Google Shape;464;p50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67" name="Google Shape;467;p50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50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50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71" name="Google Shape;471;p50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2" name="Google Shape;472;p50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3" name="Google Shape;473;p50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74" name="Google Shape;474;p50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7" name="Google Shape;477;p5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" name="Google Shape;478;p51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51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81" name="Google Shape;481;p51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82" name="Google Shape;482;p51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gr.com/science/doctors-left-a-sick-man-for-dead-but-then-ai-saved-his-life/?utm_source=chatgpt.com" TargetMode="External"/><Relationship Id="rId4" Type="http://schemas.openxmlformats.org/officeDocument/2006/relationships/hyperlink" Target="https://bgr.com/science/doctors-left-a-sick-man-for-dead-but-then-ai-saved-his-life/?utm_source=chatgpt.com" TargetMode="External"/><Relationship Id="rId5" Type="http://schemas.openxmlformats.org/officeDocument/2006/relationships/hyperlink" Target="https://bgr.com/science/doctors-left-a-sick-man-for-dead-but-then-ai-saved-his-life/?utm_source=chatgpt.com" TargetMode="External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type="ctrTitle"/>
          </p:nvPr>
        </p:nvSpPr>
        <p:spPr>
          <a:xfrm>
            <a:off x="429300" y="1681700"/>
            <a:ext cx="8285400" cy="13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(AI)</a:t>
            </a:r>
            <a:endParaRPr/>
          </a:p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Celine Chehab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ctrTitle"/>
          </p:nvPr>
        </p:nvSpPr>
        <p:spPr>
          <a:xfrm>
            <a:off x="429300" y="681450"/>
            <a:ext cx="82854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00" name="Google Shape;600;p61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0" y="1565225"/>
            <a:ext cx="5039501" cy="34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62"/>
          <p:cNvSpPr txBox="1"/>
          <p:nvPr>
            <p:ph type="ctrTitle"/>
          </p:nvPr>
        </p:nvSpPr>
        <p:spPr>
          <a:xfrm>
            <a:off x="1396375" y="660638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608" name="Google Shape;608;p62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609" name="Google Shape;609;p62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610" name="Google Shape;610;p62"/>
          <p:cNvSpPr txBox="1"/>
          <p:nvPr/>
        </p:nvSpPr>
        <p:spPr>
          <a:xfrm>
            <a:off x="1377550" y="1852550"/>
            <a:ext cx="6377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NASA. What Is Artificial Intelligence? 6 Mar. 2024, www.nasa.gov/what-is-artificial-intelligence/. Accessed 9 Apr. 2025.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Whiting, Melanie. Doctors Left a Sick Man for Dead — but Then AI Saved His Life. BGR, 4 Apr. 2024, https://bgr.com/science/doctors-left-a-sick-man-for-dead-but-then-ai-saved-his-life/. Accessed 9 Apr. 2025.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Lawrence Livermore National Laboratory. The Birth of Artificial Intelligence (AI) Research. 9 Aug. 2021, https://st.llnl.gov/news/look-back/birth-artificial-intelligence-ai-research. Accessed 9 Apr. 2025.’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University of Illinois Chicago. AI (Artificial Intelligence): What Is the Definition of AI and How Does AI Work? 3 Oct. 2023, https://meng.uic.edu/news-stories/ai-artificial-intelligence-what-is-the-definition-of-ai-and-how-does-ai-work/. Accessed 9 Apr. 2025.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53"/>
          <p:cNvSpPr txBox="1"/>
          <p:nvPr>
            <p:ph idx="1" type="body"/>
          </p:nvPr>
        </p:nvSpPr>
        <p:spPr>
          <a:xfrm>
            <a:off x="932400" y="213315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AI refers to systems that perform tasks usually requiring human intelligence like "reasoning, decision-making, and creativity" (NASA).</a:t>
            </a:r>
            <a:endParaRPr/>
          </a:p>
        </p:txBody>
      </p:sp>
      <p:sp>
        <p:nvSpPr>
          <p:cNvPr id="495" name="Google Shape;495;p53"/>
          <p:cNvSpPr txBox="1"/>
          <p:nvPr>
            <p:ph type="title"/>
          </p:nvPr>
        </p:nvSpPr>
        <p:spPr>
          <a:xfrm>
            <a:off x="1837800" y="1828100"/>
            <a:ext cx="5468400" cy="11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496" name="Google Shape;496;p53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497" name="Google Shape;497;p53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pic>
        <p:nvPicPr>
          <p:cNvPr id="498" name="Google Shape;4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00" y="3010350"/>
            <a:ext cx="2387224" cy="15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624" y="2773475"/>
            <a:ext cx="3656700" cy="18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4"/>
          <p:cNvSpPr txBox="1"/>
          <p:nvPr>
            <p:ph type="title"/>
          </p:nvPr>
        </p:nvSpPr>
        <p:spPr>
          <a:xfrm>
            <a:off x="434800" y="546275"/>
            <a:ext cx="2325600" cy="132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506" name="Google Shape;506;p54"/>
          <p:cNvSpPr txBox="1"/>
          <p:nvPr>
            <p:ph idx="2" type="title"/>
          </p:nvPr>
        </p:nvSpPr>
        <p:spPr>
          <a:xfrm>
            <a:off x="3289475" y="676825"/>
            <a:ext cx="2445300" cy="178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1950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, British mathematician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Alan Turing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asked if machines could think and introduced the </a:t>
            </a:r>
            <a:r>
              <a:rPr b="1" lang="en" sz="1800">
                <a:latin typeface="Arial"/>
                <a:ea typeface="Arial"/>
                <a:cs typeface="Arial"/>
                <a:sym typeface="Arial"/>
              </a:rPr>
              <a:t>Turing Test</a:t>
            </a:r>
            <a:endParaRPr sz="2000"/>
          </a:p>
        </p:txBody>
      </p:sp>
      <p:sp>
        <p:nvSpPr>
          <p:cNvPr id="507" name="Google Shape;507;p54"/>
          <p:cNvSpPr txBox="1"/>
          <p:nvPr>
            <p:ph idx="1" type="body"/>
          </p:nvPr>
        </p:nvSpPr>
        <p:spPr>
          <a:xfrm>
            <a:off x="3409200" y="2731324"/>
            <a:ext cx="2325600" cy="19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Throughout the late 1950s and 1960s, researchers developed AI programs to solve problems, play games like chess, and simulate expert-level decision-making.</a:t>
            </a:r>
            <a:br>
              <a:rPr lang="en" sz="1600"/>
            </a:b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4"/>
          <p:cNvSpPr txBox="1"/>
          <p:nvPr>
            <p:ph idx="3" type="title"/>
          </p:nvPr>
        </p:nvSpPr>
        <p:spPr>
          <a:xfrm>
            <a:off x="6454250" y="771900"/>
            <a:ext cx="2325600" cy="18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Before the term </a:t>
            </a:r>
            <a:r>
              <a:rPr i="1" lang="en" sz="1700">
                <a:latin typeface="Arial"/>
                <a:ea typeface="Arial"/>
                <a:cs typeface="Arial"/>
                <a:sym typeface="Arial"/>
              </a:rPr>
              <a:t>artificial intelligence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existed, people referred to the idea as 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cybernetics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700">
                <a:latin typeface="Arial"/>
                <a:ea typeface="Arial"/>
                <a:cs typeface="Arial"/>
                <a:sym typeface="Arial"/>
              </a:rPr>
              <a:t>automata theory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700">
                <a:latin typeface="Arial"/>
                <a:ea typeface="Arial"/>
                <a:cs typeface="Arial"/>
                <a:sym typeface="Arial"/>
              </a:rPr>
            </a:b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4"/>
          <p:cNvSpPr txBox="1"/>
          <p:nvPr>
            <p:ph idx="4" type="body"/>
          </p:nvPr>
        </p:nvSpPr>
        <p:spPr>
          <a:xfrm>
            <a:off x="6454250" y="2606780"/>
            <a:ext cx="2325600" cy="21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1990s–2000s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, shifting toward solving </a:t>
            </a:r>
            <a:r>
              <a:rPr b="1" lang="en" sz="2000">
                <a:latin typeface="Arial"/>
                <a:ea typeface="Arial"/>
                <a:cs typeface="Arial"/>
                <a:sym typeface="Arial"/>
              </a:rPr>
              <a:t>specific tasks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using more focused, efficient approaches.</a:t>
            </a:r>
            <a:br>
              <a:rPr lang="en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4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11" name="Google Shape;511;p54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History 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444200" y="1876175"/>
            <a:ext cx="2125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Mathematician </a:t>
            </a:r>
            <a:r>
              <a:rPr b="1" lang="en" sz="1600">
                <a:solidFill>
                  <a:schemeClr val="dk1"/>
                </a:solidFill>
              </a:rPr>
              <a:t>James Slagle</a:t>
            </a:r>
            <a:r>
              <a:rPr lang="en" sz="1600">
                <a:solidFill>
                  <a:schemeClr val="dk1"/>
                </a:solidFill>
              </a:rPr>
              <a:t>, blind since childhood, developed </a:t>
            </a:r>
            <a:r>
              <a:rPr b="1" lang="en" sz="1600">
                <a:solidFill>
                  <a:schemeClr val="dk1"/>
                </a:solidFill>
              </a:rPr>
              <a:t>SAINT</a:t>
            </a:r>
            <a:r>
              <a:rPr lang="en" sz="1600">
                <a:solidFill>
                  <a:schemeClr val="dk1"/>
                </a:solidFill>
              </a:rPr>
              <a:t>, one of the first “expert systems” that could solve symbolic calculus problems.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Artificial Intelligence </a:t>
            </a:r>
            <a:endParaRPr/>
          </a:p>
        </p:txBody>
      </p:sp>
      <p:sp>
        <p:nvSpPr>
          <p:cNvPr id="518" name="Google Shape;518;p5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5"/>
          <p:cNvSpPr txBox="1"/>
          <p:nvPr>
            <p:ph idx="2" type="title"/>
          </p:nvPr>
        </p:nvSpPr>
        <p:spPr>
          <a:xfrm>
            <a:off x="3409838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Reactive Machine AI</a:t>
            </a:r>
            <a:endParaRPr/>
          </a:p>
        </p:txBody>
      </p:sp>
      <p:sp>
        <p:nvSpPr>
          <p:cNvPr id="520" name="Google Shape;520;p55"/>
          <p:cNvSpPr txBox="1"/>
          <p:nvPr>
            <p:ph idx="1" type="body"/>
          </p:nvPr>
        </p:nvSpPr>
        <p:spPr>
          <a:xfrm>
            <a:off x="3409838" y="218312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AIs don’t have memory; they only react to the present situation using real-time data.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5"/>
          <p:cNvSpPr txBox="1"/>
          <p:nvPr>
            <p:ph idx="3" type="title"/>
          </p:nvPr>
        </p:nvSpPr>
        <p:spPr>
          <a:xfrm>
            <a:off x="362475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Artificial Narrow Intelligence (ANI)</a:t>
            </a:r>
            <a:endParaRPr sz="1000"/>
          </a:p>
        </p:txBody>
      </p:sp>
      <p:sp>
        <p:nvSpPr>
          <p:cNvPr id="522" name="Google Shape;522;p55"/>
          <p:cNvSpPr txBox="1"/>
          <p:nvPr>
            <p:ph idx="4" type="body"/>
          </p:nvPr>
        </p:nvSpPr>
        <p:spPr>
          <a:xfrm>
            <a:off x="362475" y="218312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Weak AI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is the only kind of AI we currently have — it's built to handle one specific task really well but can't go beyond that job.</a:t>
            </a:r>
            <a:endParaRPr/>
          </a:p>
        </p:txBody>
      </p:sp>
      <p:sp>
        <p:nvSpPr>
          <p:cNvPr id="523" name="Google Shape;523;p55"/>
          <p:cNvSpPr txBox="1"/>
          <p:nvPr>
            <p:ph idx="5" type="title"/>
          </p:nvPr>
        </p:nvSpPr>
        <p:spPr>
          <a:xfrm>
            <a:off x="6457200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Memory AI</a:t>
            </a:r>
            <a:endParaRPr/>
          </a:p>
        </p:txBody>
      </p:sp>
      <p:sp>
        <p:nvSpPr>
          <p:cNvPr id="524" name="Google Shape;524;p55"/>
          <p:cNvSpPr txBox="1"/>
          <p:nvPr>
            <p:ph idx="6" type="body"/>
          </p:nvPr>
        </p:nvSpPr>
        <p:spPr>
          <a:xfrm>
            <a:off x="6457200" y="218312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type can look at recent data and outcomes to improve future decisions. It remembers for a short period and gets better as it's trained with more data.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5"/>
          <p:cNvSpPr txBox="1"/>
          <p:nvPr>
            <p:ph idx="7" type="title"/>
          </p:nvPr>
        </p:nvSpPr>
        <p:spPr>
          <a:xfrm>
            <a:off x="362475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</p:txBody>
      </p:sp>
      <p:sp>
        <p:nvSpPr>
          <p:cNvPr id="526" name="Google Shape;526;p55"/>
          <p:cNvSpPr txBox="1"/>
          <p:nvPr>
            <p:ph idx="8" type="body"/>
          </p:nvPr>
        </p:nvSpPr>
        <p:spPr>
          <a:xfrm>
            <a:off x="362475" y="386767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Includes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Siri, Alexa, IBM Watson®, and ChatGPT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all of which focus on narrow functions like voice commands or chatting.</a:t>
            </a:r>
            <a:endParaRPr/>
          </a:p>
        </p:txBody>
      </p:sp>
      <p:sp>
        <p:nvSpPr>
          <p:cNvPr id="527" name="Google Shape;527;p55"/>
          <p:cNvSpPr txBox="1"/>
          <p:nvPr>
            <p:ph idx="9" type="title"/>
          </p:nvPr>
        </p:nvSpPr>
        <p:spPr>
          <a:xfrm>
            <a:off x="340920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528" name="Google Shape;528;p55"/>
          <p:cNvSpPr txBox="1"/>
          <p:nvPr>
            <p:ph idx="13" type="body"/>
          </p:nvPr>
        </p:nvSpPr>
        <p:spPr>
          <a:xfrm>
            <a:off x="3409200" y="386767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Netflix’s recommendation engine, which suggests shows based on your current watching habits.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5"/>
          <p:cNvSpPr txBox="1"/>
          <p:nvPr>
            <p:ph idx="14" type="title"/>
          </p:nvPr>
        </p:nvSpPr>
        <p:spPr>
          <a:xfrm>
            <a:off x="638115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530" name="Google Shape;530;p55"/>
          <p:cNvSpPr txBox="1"/>
          <p:nvPr>
            <p:ph idx="15" type="body"/>
          </p:nvPr>
        </p:nvSpPr>
        <p:spPr>
          <a:xfrm>
            <a:off x="6381150" y="3867675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Chatgbt, Virtual assistants, (Siri, Alexa) and self driving cars.</a:t>
            </a:r>
            <a:endParaRPr/>
          </a:p>
        </p:txBody>
      </p:sp>
      <p:sp>
        <p:nvSpPr>
          <p:cNvPr id="531" name="Google Shape;531;p55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32" name="Google Shape;532;p55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3 Types Of AI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56"/>
          <p:cNvSpPr txBox="1"/>
          <p:nvPr>
            <p:ph type="title"/>
          </p:nvPr>
        </p:nvSpPr>
        <p:spPr>
          <a:xfrm>
            <a:off x="457450" y="1395862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AI Works</a:t>
            </a:r>
            <a:endParaRPr/>
          </a:p>
        </p:txBody>
      </p:sp>
      <p:sp>
        <p:nvSpPr>
          <p:cNvPr id="539" name="Google Shape;539;p56"/>
          <p:cNvSpPr txBox="1"/>
          <p:nvPr>
            <p:ph idx="2" type="title"/>
          </p:nvPr>
        </p:nvSpPr>
        <p:spPr>
          <a:xfrm>
            <a:off x="4572000" y="659224"/>
            <a:ext cx="4358400" cy="236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Font typeface="Figtree"/>
              <a:buChar char="●"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Game Playing AI focuses on developing algorithms capable of playing </a:t>
            </a:r>
            <a:r>
              <a:rPr lang="en">
                <a:latin typeface="Figtree"/>
                <a:ea typeface="Figtree"/>
                <a:cs typeface="Figtree"/>
                <a:sym typeface="Figtree"/>
              </a:rPr>
              <a:t>strategy</a:t>
            </a:r>
            <a:r>
              <a:rPr lang="en">
                <a:latin typeface="Figtree"/>
                <a:ea typeface="Figtree"/>
                <a:cs typeface="Figtree"/>
                <a:sym typeface="Figtree"/>
              </a:rPr>
              <a:t> games, such as chess, at a high level. ​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Font typeface="Figtree"/>
              <a:buChar char="●"/>
            </a:pPr>
            <a:r>
              <a:rPr lang="en">
                <a:latin typeface="Figtree"/>
                <a:ea typeface="Figtree"/>
                <a:cs typeface="Figtree"/>
                <a:sym typeface="Figtree"/>
              </a:rPr>
              <a:t>Natural Language Processing (NLP) enables machines to comprehend, interpret, and generate human language, facilitating applications like chatbots and voice recognition systems. ​</a:t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6"/>
          <p:cNvSpPr txBox="1"/>
          <p:nvPr>
            <p:ph idx="1" type="body"/>
          </p:nvPr>
        </p:nvSpPr>
        <p:spPr>
          <a:xfrm>
            <a:off x="3828249" y="5657150"/>
            <a:ext cx="40023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6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6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44" name="Google Shape;544;p56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How AI  Works</a:t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0" y="1968550"/>
            <a:ext cx="4311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Artificial Intelligence (AI) operates by emulating human intelligence through algorithms, data, and computational power, aiming to perform tasks like learning, reasoning, problem-solving, perception, and language understanding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>
                <a:solidFill>
                  <a:schemeClr val="dk1"/>
                </a:solidFill>
              </a:rPr>
              <a:t>Machine Learning (ML), a subset of AI, involves creating algorithms that allow computer systems to learn patterns and make decisions from data without explicit programming. ​</a:t>
            </a:r>
            <a:endParaRPr sz="12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Neural Networks, inspired by the human brain's structure, consist of interconnected nodes that process data, enabling tasks such as image recognition and natural language processing. ​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46" name="Google Shape;5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888" y="2850075"/>
            <a:ext cx="3279825" cy="2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57"/>
          <p:cNvSpPr txBox="1"/>
          <p:nvPr>
            <p:ph type="ctrTitle"/>
          </p:nvPr>
        </p:nvSpPr>
        <p:spPr>
          <a:xfrm>
            <a:off x="2287025" y="688775"/>
            <a:ext cx="44343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Why do we use AI?</a:t>
            </a:r>
            <a:endParaRPr sz="3300"/>
          </a:p>
        </p:txBody>
      </p:sp>
      <p:sp>
        <p:nvSpPr>
          <p:cNvPr id="553" name="Google Shape;553;p57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54" name="Google Shape;554;p57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 WHY AI?</a:t>
            </a:r>
            <a:endParaRPr/>
          </a:p>
        </p:txBody>
      </p:sp>
      <p:sp>
        <p:nvSpPr>
          <p:cNvPr id="555" name="Google Shape;555;p57"/>
          <p:cNvSpPr txBox="1"/>
          <p:nvPr/>
        </p:nvSpPr>
        <p:spPr>
          <a:xfrm>
            <a:off x="1187525" y="1270650"/>
            <a:ext cx="6840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Smart Homes and Infrastructure: AI contributes to energy efficiency and improved living conditions through smart thermostats and city infrastructure that adapt to user habits and environmental conditions. 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Automotive Safety: AI enhances vehicle safety features, such as collision detection and autonomous driving capabilities, leading to safer transportation systems. 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Cybersecurity: AI aids in detecting and responding to cyber threats by analyzing patterns and anomalies in data, bolstering defense mechanisms against attacks. 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Healthcare Advancements: AI assists in medical diagnostics and patient monitoring, contributing to more accurate diagnoses and personalized treatment plans. 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Agricultural Efficiency: AI supports precision farming by analyzing data on weather, soil conditions, and crop health, leading to optimized resource use and increased yields.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58"/>
          <p:cNvSpPr txBox="1"/>
          <p:nvPr>
            <p:ph type="title"/>
          </p:nvPr>
        </p:nvSpPr>
        <p:spPr>
          <a:xfrm>
            <a:off x="420375" y="1489677"/>
            <a:ext cx="3731100" cy="84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AI's Role in Life-Saving Drug Repurposing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8"/>
          <p:cNvSpPr txBox="1"/>
          <p:nvPr>
            <p:ph idx="2" type="title"/>
          </p:nvPr>
        </p:nvSpPr>
        <p:spPr>
          <a:xfrm>
            <a:off x="5007800" y="475425"/>
            <a:ext cx="3502200" cy="410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</a:b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Outcome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 This AI-recommended therapy led to significant improvement in Coates's health, enabling him to undergo a life-saving stem cell transplant four months later.</a:t>
            </a:r>
            <a:b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</a:br>
            <a:endParaRPr sz="18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Significance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: This case exemplifies how AI can uncover new applications for existing medications, offering hope to patients with rare diseases lacking established treatments.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63" name="Google Shape;563;p58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8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8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66" name="Google Shape;566;p58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 in medicine</a:t>
            </a:r>
            <a:endParaRPr/>
          </a:p>
        </p:txBody>
      </p:sp>
      <p:sp>
        <p:nvSpPr>
          <p:cNvPr id="567" name="Google Shape;567;p58"/>
          <p:cNvSpPr txBox="1"/>
          <p:nvPr/>
        </p:nvSpPr>
        <p:spPr>
          <a:xfrm>
            <a:off x="570500" y="2094475"/>
            <a:ext cx="35808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Patient Background</a:t>
            </a:r>
            <a:r>
              <a:rPr lang="en" sz="1300">
                <a:solidFill>
                  <a:schemeClr val="dk1"/>
                </a:solidFill>
              </a:rPr>
              <a:t>: Joseph Coates, 37, was diagnosed with POEMS syndrome, a rare blood disorder affecting multiple organs. His condition deteriorated to the point where conventional treatments were deemed ineffective, and doctors had exhausted available options.</a:t>
            </a:r>
            <a:br>
              <a:rPr lang="en" sz="13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sz="1300" u="sng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AI Intervention</a:t>
            </a:r>
            <a:r>
              <a:rPr lang="en" sz="1300">
                <a:solidFill>
                  <a:schemeClr val="dk1"/>
                </a:solidFill>
              </a:rPr>
              <a:t>: Refusing to give up, Coates's girlfriend reached out to Dr. David Fajgenbaum, who utilized artificial intelligence to analyze existing medical data. The AI system identified a novel combination of chemotherapy, immunotherapy, and steroids as a potential treatment.​</a:t>
            </a:r>
            <a:endParaRPr sz="1600"/>
          </a:p>
        </p:txBody>
      </p:sp>
      <p:pic>
        <p:nvPicPr>
          <p:cNvPr id="568" name="Google Shape;56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899" y="-1"/>
            <a:ext cx="1951626" cy="1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9"/>
          <p:cNvSpPr txBox="1"/>
          <p:nvPr>
            <p:ph type="title"/>
          </p:nvPr>
        </p:nvSpPr>
        <p:spPr>
          <a:xfrm>
            <a:off x="932400" y="-760675"/>
            <a:ext cx="7279200" cy="148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AI</a:t>
            </a:r>
            <a:endParaRPr/>
          </a:p>
        </p:txBody>
      </p:sp>
      <p:sp>
        <p:nvSpPr>
          <p:cNvPr id="575" name="Google Shape;575;p59"/>
          <p:cNvSpPr txBox="1"/>
          <p:nvPr>
            <p:ph idx="1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9"/>
          <p:cNvSpPr txBox="1"/>
          <p:nvPr>
            <p:ph idx="6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9"/>
          <p:cNvSpPr txBox="1"/>
          <p:nvPr>
            <p:ph idx="3" type="body"/>
          </p:nvPr>
        </p:nvSpPr>
        <p:spPr>
          <a:xfrm>
            <a:off x="692400" y="998400"/>
            <a:ext cx="7519200" cy="39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Jobs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AI will replace some jobs but also create new ones retraining will be key.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Business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It’ll boost productivity by automating tasks and improving decision-making.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Healthcare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AI will help diagnose diseases and personalize treatments.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Learning will become more personalized based on student needs.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AI will assist in smart trading and managing investment funds.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Military/Cybersecurity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Used for defense systems and detecting cyber threats.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Transportation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Helps manage traffic, predict issues, and monitor vehicles.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Advertising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Ads will be more personalized based on user behavior.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Improves access for people with disabilities and language barriers.</a:t>
            </a:r>
            <a:br>
              <a:rPr lang="en" sz="1352">
                <a:latin typeface="Arial"/>
                <a:ea typeface="Arial"/>
                <a:cs typeface="Arial"/>
                <a:sym typeface="Arial"/>
              </a:rPr>
            </a:b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rPr b="1" lang="en" sz="1352">
                <a:latin typeface="Arial"/>
                <a:ea typeface="Arial"/>
                <a:cs typeface="Arial"/>
                <a:sym typeface="Arial"/>
              </a:rPr>
              <a:t>Ethics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: AI raises concerns lik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e bias</a:t>
            </a:r>
            <a:r>
              <a:rPr lang="en" sz="1352">
                <a:latin typeface="Arial"/>
                <a:ea typeface="Arial"/>
                <a:cs typeface="Arial"/>
                <a:sym typeface="Arial"/>
              </a:rPr>
              <a:t>, privacy, and fairness — guidelines are needed.</a:t>
            </a:r>
            <a:endParaRPr sz="1352">
              <a:latin typeface="Arial"/>
              <a:ea typeface="Arial"/>
              <a:cs typeface="Arial"/>
              <a:sym typeface="Arial"/>
            </a:endParaRPr>
          </a:p>
          <a:p>
            <a:pPr indent="-334168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3"/>
              <a:buChar char="●"/>
            </a:pPr>
            <a:r>
              <a:t/>
            </a:r>
            <a:endParaRPr sz="1662"/>
          </a:p>
        </p:txBody>
      </p:sp>
      <p:sp>
        <p:nvSpPr>
          <p:cNvPr id="578" name="Google Shape;578;p59"/>
          <p:cNvSpPr txBox="1"/>
          <p:nvPr>
            <p:ph idx="7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9"/>
          <p:cNvSpPr txBox="1"/>
          <p:nvPr>
            <p:ph idx="2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9"/>
          <p:cNvSpPr txBox="1"/>
          <p:nvPr>
            <p:ph idx="4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9"/>
          <p:cNvSpPr txBox="1"/>
          <p:nvPr>
            <p:ph idx="5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9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83" name="Google Shape;583;p59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Future Of AI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60"/>
          <p:cNvSpPr txBox="1"/>
          <p:nvPr>
            <p:ph idx="1" type="body"/>
          </p:nvPr>
        </p:nvSpPr>
        <p:spPr>
          <a:xfrm>
            <a:off x="932400" y="1632300"/>
            <a:ext cx="72792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Displacement: Automation driven by AI could replace human workers in various industries, leading to unemployment and economic challenges. ​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Safety Concerns: Errors or unintended behaviors in AI systems, particularly in critical areas like healthcare or autonomous driving, can result in physical harm or fatalities. ​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Discriminatory Outcomes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: AI systems can inadvertently produce biased results, leading to unfair treatment of individuals or groups, especially in sectors like employment and law enforcement. ​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 txBox="1"/>
          <p:nvPr>
            <p:ph type="title"/>
          </p:nvPr>
        </p:nvSpPr>
        <p:spPr>
          <a:xfrm>
            <a:off x="932400" y="1461225"/>
            <a:ext cx="7279200" cy="4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</a:t>
            </a:r>
            <a:r>
              <a:rPr lang="en"/>
              <a:t> impacts of AI </a:t>
            </a:r>
            <a:endParaRPr/>
          </a:p>
        </p:txBody>
      </p:sp>
      <p:sp>
        <p:nvSpPr>
          <p:cNvPr id="591" name="Google Shape;591;p60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92" name="Google Shape;592;p60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Impacts</a:t>
            </a:r>
            <a:endParaRPr/>
          </a:p>
        </p:txBody>
      </p:sp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498" y="3629075"/>
            <a:ext cx="2270500" cy="15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/>
          <p:nvPr/>
        </p:nvSpPr>
        <p:spPr>
          <a:xfrm>
            <a:off x="1045925" y="3953175"/>
            <a:ext cx="50553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Erosion of Human Autonomy</a:t>
            </a:r>
            <a:r>
              <a:rPr lang="en" sz="1300">
                <a:solidFill>
                  <a:schemeClr val="dk1"/>
                </a:solidFill>
              </a:rPr>
              <a:t>: Overreliance on AI decisions may diminish individual decision-making capabilities and reduce human control over important life aspects. ​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sson 2">
  <a:themeElements>
    <a:clrScheme name="Simple Light">
      <a:dk1>
        <a:srgbClr val="000000"/>
      </a:dk1>
      <a:lt1>
        <a:srgbClr val="F4F3F0"/>
      </a:lt1>
      <a:dk2>
        <a:srgbClr val="FFC700"/>
      </a:dk2>
      <a:lt2>
        <a:srgbClr val="0EAA57"/>
      </a:lt2>
      <a:accent1>
        <a:srgbClr val="349EEA"/>
      </a:accent1>
      <a:accent2>
        <a:srgbClr val="C6B9FF"/>
      </a:accent2>
      <a:accent3>
        <a:srgbClr val="F66F6F"/>
      </a:accent3>
      <a:accent4>
        <a:srgbClr val="8E7CC3"/>
      </a:accent4>
      <a:accent5>
        <a:srgbClr val="FFE599"/>
      </a:accent5>
      <a:accent6>
        <a:srgbClr val="A4C2F4"/>
      </a:accent6>
      <a:hlink>
        <a:srgbClr val="FFC7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